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Z/ui8I1WI/K5SC650xHwu++ox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8a5ff0eba8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g28a5ff0eba8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1228bcfb1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291228bcfb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e2bf1b3b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g2ae2bf1b3b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e2bf1b3b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ae2bf1b3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c33ab05b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2dc33ab05b8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0a82f47c9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290a82f47c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04c18ca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2904c18ca2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1228bcfb1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91228bcfb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e2bf1b3b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2ae2bf1b3be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ea32cf49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30ea32cf494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f16c2b2c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33f16c2b2c9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c33ab05b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2dc33ab05b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c33ab05b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2dc33ab05b8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8a5ff0eba8_0_11"/>
          <p:cNvSpPr/>
          <p:nvPr/>
        </p:nvSpPr>
        <p:spPr>
          <a:xfrm>
            <a:off x="107600" y="3534800"/>
            <a:ext cx="119769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28a5ff0eba8_0_11"/>
          <p:cNvSpPr txBox="1"/>
          <p:nvPr>
            <p:ph type="ctrTitle"/>
          </p:nvPr>
        </p:nvSpPr>
        <p:spPr>
          <a:xfrm>
            <a:off x="647833" y="352633"/>
            <a:ext cx="10911600" cy="19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" name="Google Shape;12;g28a5ff0eba8_0_11"/>
          <p:cNvSpPr txBox="1"/>
          <p:nvPr>
            <p:ph idx="1" type="subTitle"/>
          </p:nvPr>
        </p:nvSpPr>
        <p:spPr>
          <a:xfrm>
            <a:off x="647833" y="2317433"/>
            <a:ext cx="109116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" name="Google Shape;13;g28a5ff0eba8_0_11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a5ff0eba8_0_4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</a:lstStyle>
          <a:p/>
        </p:txBody>
      </p:sp>
      <p:sp>
        <p:nvSpPr>
          <p:cNvPr id="52" name="Google Shape;52;g28a5ff0eba8_0_46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8a5ff0eba8_0_49"/>
          <p:cNvSpPr/>
          <p:nvPr/>
        </p:nvSpPr>
        <p:spPr>
          <a:xfrm>
            <a:off x="107600" y="3534800"/>
            <a:ext cx="119769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8a5ff0eba8_0_49"/>
          <p:cNvSpPr txBox="1"/>
          <p:nvPr>
            <p:ph hasCustomPrompt="1" type="title"/>
          </p:nvPr>
        </p:nvSpPr>
        <p:spPr>
          <a:xfrm>
            <a:off x="415600" y="990668"/>
            <a:ext cx="11360700" cy="26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g28a5ff0eba8_0_49"/>
          <p:cNvSpPr txBox="1"/>
          <p:nvPr>
            <p:ph idx="1" type="body"/>
          </p:nvPr>
        </p:nvSpPr>
        <p:spPr>
          <a:xfrm>
            <a:off x="415600" y="3793576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g28a5ff0eba8_0_49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a5ff0eba8_0_54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8a5ff0eba8_0_5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6" name="Google Shape;16;g28a5ff0eba8_0_5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g28a5ff0eba8_0_5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28a5ff0eba8_0_5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g28a5ff0eba8_0_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8a5ff0eba8_0_39"/>
          <p:cNvSpPr/>
          <p:nvPr/>
        </p:nvSpPr>
        <p:spPr>
          <a:xfrm>
            <a:off x="6182400" y="107600"/>
            <a:ext cx="59019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g28a5ff0eba8_0_3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g28a5ff0eba8_0_39"/>
          <p:cNvSpPr txBox="1"/>
          <p:nvPr>
            <p:ph type="title"/>
          </p:nvPr>
        </p:nvSpPr>
        <p:spPr>
          <a:xfrm>
            <a:off x="354000" y="1575600"/>
            <a:ext cx="5393700" cy="2044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24" name="Google Shape;24;g28a5ff0eba8_0_39"/>
          <p:cNvSpPr txBox="1"/>
          <p:nvPr>
            <p:ph idx="1" type="subTitle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" name="Google Shape;25;g28a5ff0eba8_0_3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g28a5ff0eba8_0_39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8a5ff0eba8_0_16"/>
          <p:cNvSpPr/>
          <p:nvPr/>
        </p:nvSpPr>
        <p:spPr>
          <a:xfrm>
            <a:off x="107600" y="3534800"/>
            <a:ext cx="119769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8a5ff0eba8_0_16"/>
          <p:cNvSpPr txBox="1"/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g28a5ff0eba8_0_16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8a5ff0eba8_0_20"/>
          <p:cNvSpPr txBox="1"/>
          <p:nvPr>
            <p:ph type="title"/>
          </p:nvPr>
        </p:nvSpPr>
        <p:spPr>
          <a:xfrm>
            <a:off x="415600" y="593367"/>
            <a:ext cx="1136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3" name="Google Shape;33;g28a5ff0eba8_0_2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4" name="Google Shape;34;g28a5ff0eba8_0_20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8a5ff0eba8_0_24"/>
          <p:cNvSpPr txBox="1"/>
          <p:nvPr>
            <p:ph type="title"/>
          </p:nvPr>
        </p:nvSpPr>
        <p:spPr>
          <a:xfrm>
            <a:off x="415600" y="593367"/>
            <a:ext cx="1136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7" name="Google Shape;37;g28a5ff0eba8_0_24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g28a5ff0eba8_0_24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g28a5ff0eba8_0_24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8a5ff0eba8_0_29"/>
          <p:cNvSpPr txBox="1"/>
          <p:nvPr>
            <p:ph type="title"/>
          </p:nvPr>
        </p:nvSpPr>
        <p:spPr>
          <a:xfrm>
            <a:off x="415600" y="593367"/>
            <a:ext cx="1136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2" name="Google Shape;42;g28a5ff0eba8_0_29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8a5ff0eba8_0_32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5" name="Google Shape;45;g28a5ff0eba8_0_32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6" name="Google Shape;46;g28a5ff0eba8_0_32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8a5ff0eba8_0_36"/>
          <p:cNvSpPr txBox="1"/>
          <p:nvPr>
            <p:ph type="title"/>
          </p:nvPr>
        </p:nvSpPr>
        <p:spPr>
          <a:xfrm>
            <a:off x="653667" y="701800"/>
            <a:ext cx="74721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g28a5ff0eba8_0_36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8a5ff0eba8_0_7"/>
          <p:cNvSpPr txBox="1"/>
          <p:nvPr>
            <p:ph type="title"/>
          </p:nvPr>
        </p:nvSpPr>
        <p:spPr>
          <a:xfrm>
            <a:off x="415600" y="593367"/>
            <a:ext cx="1136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4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4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4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4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4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4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4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4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4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g28a5ff0eba8_0_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8a5ff0eba8_0_7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document/d/1HnHQtCnDa_0YTJtudZOYnfd60SU8NEWL/edit?usp=sharing&amp;ouid=101632315830445042380&amp;rtpof=true&amp;sd=true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menti.com/al768chnthuf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menti.com/alpu379mk9mv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a5ff0eba8_1_9"/>
          <p:cNvSpPr txBox="1"/>
          <p:nvPr>
            <p:ph type="ctrTitle"/>
          </p:nvPr>
        </p:nvSpPr>
        <p:spPr>
          <a:xfrm>
            <a:off x="647833" y="352633"/>
            <a:ext cx="10911600" cy="19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How to be a Gender Trainer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g28a5ff0eba8_1_9"/>
          <p:cNvSpPr txBox="1"/>
          <p:nvPr>
            <p:ph idx="1" type="subTitle"/>
          </p:nvPr>
        </p:nvSpPr>
        <p:spPr>
          <a:xfrm>
            <a:off x="640200" y="3737324"/>
            <a:ext cx="10911600" cy="25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</a:pPr>
            <a:r>
              <a:rPr lang="en-GB" sz="4097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Lucy Ferguson</a:t>
            </a:r>
            <a:endParaRPr sz="4097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Arial"/>
              <a:buNone/>
            </a:pPr>
            <a:r>
              <a:rPr lang="en-GB" sz="4097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Follow-up Session</a:t>
            </a:r>
            <a:endParaRPr sz="4097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Arial"/>
              <a:buNone/>
            </a:pPr>
            <a:r>
              <a:rPr lang="en-GB" sz="4097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Tuesday 11th March, 2025</a:t>
            </a:r>
            <a:endParaRPr sz="4097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Arial"/>
              <a:buNone/>
            </a:pPr>
            <a:r>
              <a:t/>
            </a:r>
            <a:endParaRPr sz="4097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</a:pPr>
            <a:r>
              <a:t/>
            </a:r>
            <a:endParaRPr sz="4397">
              <a:solidFill>
                <a:srgbClr val="00FFFF"/>
              </a:solidFill>
            </a:endParaRPr>
          </a:p>
        </p:txBody>
      </p:sp>
      <p:sp>
        <p:nvSpPr>
          <p:cNvPr id="66" name="Google Shape;66;g28a5ff0eba8_1_9"/>
          <p:cNvSpPr txBox="1"/>
          <p:nvPr/>
        </p:nvSpPr>
        <p:spPr>
          <a:xfrm>
            <a:off x="9192650" y="6305400"/>
            <a:ext cx="290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Copyright Lucy Ferguson 202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FF Logo Strapline (1024 × 768px).png" id="67" name="Google Shape;67;g28a5ff0eba8_1_9"/>
          <p:cNvPicPr preferRelativeResize="0"/>
          <p:nvPr/>
        </p:nvPicPr>
        <p:blipFill rotWithShape="1">
          <a:blip r:embed="rId3">
            <a:alphaModFix/>
          </a:blip>
          <a:srcRect b="34648" l="0" r="0" t="34645"/>
          <a:stretch/>
        </p:blipFill>
        <p:spPr>
          <a:xfrm>
            <a:off x="6165775" y="3"/>
            <a:ext cx="6026225" cy="138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28a5ff0eba8_1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88" y="4740900"/>
            <a:ext cx="1964700" cy="19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1228bcfb1_0_7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4400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Gender trainer pathways - </a:t>
            </a:r>
            <a:r>
              <a:rPr lang="en-GB" sz="4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review</a:t>
            </a:r>
            <a:r>
              <a:rPr lang="en-GB" sz="4400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 in small groups </a:t>
            </a:r>
            <a:endParaRPr sz="4400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4400">
                <a:solidFill>
                  <a:srgbClr val="00FFFF"/>
                </a:solidFill>
              </a:rPr>
              <a:t> </a:t>
            </a:r>
            <a:endParaRPr sz="4400">
              <a:solidFill>
                <a:srgbClr val="00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4400">
              <a:solidFill>
                <a:srgbClr val="00FFFF"/>
              </a:solidFill>
            </a:endParaRPr>
          </a:p>
        </p:txBody>
      </p:sp>
      <p:pic>
        <p:nvPicPr>
          <p:cNvPr id="127" name="Google Shape;127;g291228bcfb1_0_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91475"/>
            <a:ext cx="1466526" cy="146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e2bf1b3be_0_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Gender trainer pathways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2ae2bf1b3be_0_11"/>
          <p:cNvSpPr txBox="1"/>
          <p:nvPr>
            <p:ph idx="1" type="body"/>
          </p:nvPr>
        </p:nvSpPr>
        <p:spPr>
          <a:xfrm>
            <a:off x="838200" y="1405800"/>
            <a:ext cx="105156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45788"/>
              <a:buNone/>
            </a:pPr>
            <a:r>
              <a:t/>
            </a:r>
            <a:endParaRPr sz="6289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GB" sz="12000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What concrete actions have you taken to achieve your objectives?</a:t>
            </a:r>
            <a:endParaRPr sz="12000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GB" sz="12000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Have you been able to access the support and build the skills you need? </a:t>
            </a:r>
            <a:endParaRPr sz="12000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GB" sz="12000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To what extent have you met your objectives?</a:t>
            </a:r>
            <a:endParaRPr sz="12000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>
              <a:solidFill>
                <a:srgbClr val="00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t/>
            </a:r>
            <a:endParaRPr sz="12000">
              <a:solidFill>
                <a:srgbClr val="00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t/>
            </a:r>
            <a:endParaRPr sz="12000">
              <a:solidFill>
                <a:srgbClr val="00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t/>
            </a:r>
            <a:endParaRPr sz="12000">
              <a:solidFill>
                <a:srgbClr val="00FFF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60000"/>
              <a:buNone/>
            </a:pPr>
            <a:r>
              <a:rPr lang="en-GB" sz="12000"/>
              <a:t> </a:t>
            </a:r>
            <a:endParaRPr sz="120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27399"/>
              <a:buNone/>
            </a:pPr>
            <a:r>
              <a:t/>
            </a:r>
            <a:endParaRPr sz="10511"/>
          </a:p>
          <a:p>
            <a:pPr indent="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80267"/>
              <a:buNone/>
            </a:pPr>
            <a:r>
              <a:rPr lang="en-GB" sz="3588"/>
              <a:t> </a:t>
            </a:r>
            <a:endParaRPr sz="3588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16663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116663"/>
              <a:buNone/>
            </a:pPr>
            <a:r>
              <a:t/>
            </a:r>
            <a:endParaRPr/>
          </a:p>
        </p:txBody>
      </p:sp>
      <p:pic>
        <p:nvPicPr>
          <p:cNvPr id="134" name="Google Shape;134;g2ae2bf1b3be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97875"/>
            <a:ext cx="1460125" cy="14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ae2bf1b3be_0_11"/>
          <p:cNvSpPr txBox="1"/>
          <p:nvPr/>
        </p:nvSpPr>
        <p:spPr>
          <a:xfrm>
            <a:off x="9192650" y="6305400"/>
            <a:ext cx="290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Copyright Lucy Ferguson 2024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ae2bf1b3be_0_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4400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Taking </a:t>
            </a:r>
            <a:r>
              <a:rPr lang="en-GB" sz="4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action</a:t>
            </a:r>
            <a:r>
              <a:rPr lang="en-GB" sz="4400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! </a:t>
            </a:r>
            <a:endParaRPr sz="4400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4400">
              <a:solidFill>
                <a:srgbClr val="00FFFF"/>
              </a:solidFill>
            </a:endParaRPr>
          </a:p>
        </p:txBody>
      </p:sp>
      <p:pic>
        <p:nvPicPr>
          <p:cNvPr id="141" name="Google Shape;141;g2ae2bf1b3be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91475"/>
            <a:ext cx="1466526" cy="146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dc33ab05b8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97875"/>
            <a:ext cx="1460125" cy="14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dc33ab05b8_0_38"/>
          <p:cNvSpPr txBox="1"/>
          <p:nvPr/>
        </p:nvSpPr>
        <p:spPr>
          <a:xfrm>
            <a:off x="9192650" y="6305400"/>
            <a:ext cx="290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Copyright Lucy Ferguson 2024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0a82f47c9_0_62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4400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Catching up… (in pairs)</a:t>
            </a:r>
            <a:endParaRPr sz="4400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4400">
              <a:solidFill>
                <a:srgbClr val="00FFFF"/>
              </a:solidFill>
            </a:endParaRPr>
          </a:p>
        </p:txBody>
      </p:sp>
      <p:pic>
        <p:nvPicPr>
          <p:cNvPr id="74" name="Google Shape;74;g290a82f47c9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91475"/>
            <a:ext cx="1466526" cy="146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290a82f47c9_0_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95350"/>
            <a:ext cx="5915024" cy="506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04c18ca26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Objectives for today 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g2904c18ca26_0_0"/>
          <p:cNvSpPr txBox="1"/>
          <p:nvPr>
            <p:ph idx="1" type="body"/>
          </p:nvPr>
        </p:nvSpPr>
        <p:spPr>
          <a:xfrm>
            <a:off x="838200" y="1405800"/>
            <a:ext cx="105156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45789"/>
              <a:buNone/>
            </a:pPr>
            <a:r>
              <a:t/>
            </a:r>
            <a:endParaRPr sz="6289"/>
          </a:p>
          <a:p>
            <a:pPr indent="-413793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88248"/>
              <a:buFont typeface="Open Sans"/>
              <a:buChar char="●"/>
            </a:pPr>
            <a:r>
              <a:rPr lang="en-GB" sz="13212">
                <a:latin typeface="Open Sans"/>
                <a:ea typeface="Open Sans"/>
                <a:cs typeface="Open Sans"/>
                <a:sym typeface="Open Sans"/>
              </a:rPr>
              <a:t>Identify any successes we have had since the training</a:t>
            </a:r>
            <a:endParaRPr sz="13212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54494"/>
              <a:buNone/>
            </a:pPr>
            <a:r>
              <a:t/>
            </a:r>
            <a:endParaRPr sz="13212">
              <a:latin typeface="Open Sans"/>
              <a:ea typeface="Open Sans"/>
              <a:cs typeface="Open Sans"/>
              <a:sym typeface="Open Sans"/>
            </a:endParaRPr>
          </a:p>
          <a:p>
            <a:pPr indent="-413793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88248"/>
              <a:buFont typeface="Open Sans"/>
              <a:buChar char="●"/>
            </a:pPr>
            <a:r>
              <a:rPr lang="en-GB" sz="13212">
                <a:latin typeface="Open Sans"/>
                <a:ea typeface="Open Sans"/>
                <a:cs typeface="Open Sans"/>
                <a:sym typeface="Open Sans"/>
              </a:rPr>
              <a:t>Review objectives and support required to reach these </a:t>
            </a:r>
            <a:endParaRPr sz="13212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54494"/>
              <a:buNone/>
            </a:pPr>
            <a:r>
              <a:t/>
            </a:r>
            <a:endParaRPr sz="13212">
              <a:latin typeface="Open Sans"/>
              <a:ea typeface="Open Sans"/>
              <a:cs typeface="Open Sans"/>
              <a:sym typeface="Open Sans"/>
            </a:endParaRPr>
          </a:p>
          <a:p>
            <a:pPr indent="-413793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88248"/>
              <a:buFont typeface="Open Sans"/>
              <a:buChar char="●"/>
            </a:pPr>
            <a:r>
              <a:rPr lang="en-GB" sz="13212">
                <a:latin typeface="Open Sans"/>
                <a:ea typeface="Open Sans"/>
                <a:cs typeface="Open Sans"/>
                <a:sym typeface="Open Sans"/>
              </a:rPr>
              <a:t>Reflect on remaining challenges we are facing as  trainers</a:t>
            </a:r>
            <a:endParaRPr sz="13212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54494"/>
              <a:buNone/>
            </a:pPr>
            <a:r>
              <a:t/>
            </a:r>
            <a:endParaRPr sz="13212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27399"/>
              <a:buNone/>
            </a:pPr>
            <a:r>
              <a:t/>
            </a:r>
            <a:endParaRPr sz="10511"/>
          </a:p>
          <a:p>
            <a:pPr indent="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80267"/>
              <a:buNone/>
            </a:pPr>
            <a:r>
              <a:rPr lang="en-GB" sz="3588"/>
              <a:t> </a:t>
            </a:r>
            <a:endParaRPr sz="3588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16663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116663"/>
              <a:buNone/>
            </a:pPr>
            <a:r>
              <a:t/>
            </a:r>
            <a:endParaRPr/>
          </a:p>
        </p:txBody>
      </p:sp>
      <p:pic>
        <p:nvPicPr>
          <p:cNvPr id="82" name="Google Shape;82;g2904c18ca2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97875"/>
            <a:ext cx="1460125" cy="14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2904c18ca26_0_0"/>
          <p:cNvSpPr txBox="1"/>
          <p:nvPr/>
        </p:nvSpPr>
        <p:spPr>
          <a:xfrm>
            <a:off x="9192650" y="6305400"/>
            <a:ext cx="290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Copyright Lucy Ferguson 202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1228bcfb1_0_61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4400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Sharing </a:t>
            </a:r>
            <a:r>
              <a:rPr lang="en-GB" sz="4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successes</a:t>
            </a:r>
            <a:endParaRPr sz="4400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4400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9" name="Google Shape;89;g291228bcfb1_0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91475"/>
            <a:ext cx="1466526" cy="146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e2bf1b3be_0_18"/>
          <p:cNvSpPr txBox="1"/>
          <p:nvPr/>
        </p:nvSpPr>
        <p:spPr>
          <a:xfrm>
            <a:off x="9192650" y="6305400"/>
            <a:ext cx="290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Copyright Lucy Ferguson 202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g2ae2bf1b3be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97875"/>
            <a:ext cx="1460125" cy="14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ae2bf1b3be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8125" y="249325"/>
            <a:ext cx="10168524" cy="58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ea32cf494_0_2"/>
          <p:cNvSpPr txBox="1"/>
          <p:nvPr/>
        </p:nvSpPr>
        <p:spPr>
          <a:xfrm>
            <a:off x="9192650" y="6305400"/>
            <a:ext cx="290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Copyright Lucy Ferguson 202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g30ea32cf494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97875"/>
            <a:ext cx="1460125" cy="14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0ea32cf494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2525" y="152400"/>
            <a:ext cx="10353675" cy="54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f16c2b2c9_0_2"/>
          <p:cNvSpPr txBox="1"/>
          <p:nvPr/>
        </p:nvSpPr>
        <p:spPr>
          <a:xfrm>
            <a:off x="9192650" y="6305400"/>
            <a:ext cx="290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Copyright Lucy Ferguson 202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" name="Google Shape;109;g33f16c2b2c9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97875"/>
            <a:ext cx="1460125" cy="14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3f16c2b2c9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2525" y="152400"/>
            <a:ext cx="10384217" cy="600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F Logo Strapline (1024 × 768px).png" id="115" name="Google Shape;115;g2dc33ab05b8_0_7"/>
          <p:cNvPicPr preferRelativeResize="0"/>
          <p:nvPr/>
        </p:nvPicPr>
        <p:blipFill rotWithShape="1">
          <a:blip r:embed="rId3">
            <a:alphaModFix/>
          </a:blip>
          <a:srcRect b="34649" l="0" r="0" t="34643"/>
          <a:stretch/>
        </p:blipFill>
        <p:spPr>
          <a:xfrm>
            <a:off x="3195300" y="39878"/>
            <a:ext cx="6026225" cy="138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2dc33ab05b8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97875"/>
            <a:ext cx="1460125" cy="14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dc33ab05b8_0_16"/>
          <p:cNvSpPr txBox="1"/>
          <p:nvPr/>
        </p:nvSpPr>
        <p:spPr>
          <a:xfrm>
            <a:off x="9192650" y="6305400"/>
            <a:ext cx="290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Copyright Lucy Ferguson 202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2022-02-15T11:36:38Z</dcterms:created>
  <dc:creator>Lucy Ferguson</dc:creator>
</cp:coreProperties>
</file>